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63" r:id="rId2"/>
    <p:sldId id="264" r:id="rId3"/>
    <p:sldId id="256" r:id="rId4"/>
    <p:sldId id="257" r:id="rId5"/>
    <p:sldId id="258" r:id="rId6"/>
    <p:sldId id="259" r:id="rId7"/>
    <p:sldId id="260" r:id="rId8"/>
    <p:sldId id="261" r:id="rId9"/>
    <p:sldId id="262" r:id="rId10"/>
    <p:sldId id="266" r:id="rId11"/>
    <p:sldId id="267" r:id="rId12"/>
  </p:sldIdLst>
  <p:sldSz cx="9144000" cy="5143500" type="screen16x9"/>
  <p:notesSz cx="6858000" cy="9144000"/>
  <p:embeddedFontLst>
    <p:embeddedFont>
      <p:font typeface="Roboto" panose="020B0604020202020204" charset="0"/>
      <p:regular r:id="rId14"/>
      <p:bold r:id="rId15"/>
      <p:italic r:id="rId16"/>
      <p:boldItalic r:id="rId1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6" d="100"/>
          <a:sy n="106" d="100"/>
        </p:scale>
        <p:origin x="140" y="92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3" name="Google Shape;83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834780d298_0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834780d298_0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834780d298_0_130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834780d298_0_130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834780d298_0_129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Google Shape;102;g834780d298_0_129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834780d298_0_129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834780d298_0_129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834780d298_0_130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834780d298_0_130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834780d298_0_13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834780d298_0_13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11" name="Google Shape;11;p2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5;p2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598100" y="17752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1pPr>
            <a:lvl2pPr lvl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2pPr>
            <a:lvl3pPr lvl="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3pPr>
            <a:lvl4pPr lvl="3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4pPr>
            <a:lvl5pPr lvl="4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5pPr>
            <a:lvl6pPr lvl="5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6pPr>
            <a:lvl7pPr lvl="6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7pPr>
            <a:lvl8pPr lvl="7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8pPr>
            <a:lvl9pPr lvl="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100"/>
              <a:buNone/>
              <a:defRPr sz="21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bg>
      <p:bgPr>
        <a:solidFill>
          <a:schemeClr val="dk1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" name="Google Shape;70;p11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71" name="Google Shape;71;p11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1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1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1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1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6" name="Google Shape;76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256050"/>
            <a:ext cx="8520600" cy="2030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0"/>
              <a:buNone/>
              <a:defRPr sz="12000">
                <a:solidFill>
                  <a:schemeClr val="lt1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77" name="Google Shape;77;p11"/>
          <p:cNvSpPr txBox="1">
            <a:spLocks noGrp="1"/>
          </p:cNvSpPr>
          <p:nvPr>
            <p:ph type="body" idx="1"/>
          </p:nvPr>
        </p:nvSpPr>
        <p:spPr>
          <a:xfrm>
            <a:off x="311700" y="3369225"/>
            <a:ext cx="8520600" cy="128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78" name="Google Shape;78;p1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2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F7299A-64F8-4997-B048-3B66AAAB6D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20AC6B4-D32C-47A9-B042-8257A476F2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1ED6786-8AD6-4AC0-AEE9-EC362FC1F4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DD8B438-F7D5-4EDB-9FA2-480B5AA20C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141-508C-4BE7-803C-6DA207BDCF2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0542241-F64F-448B-B550-0F5D0E90CF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B66843-1BE0-4EF2-BD69-49B91274C6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2D03-DC88-4D56-98BE-6102C505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93696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41BDBD-2E78-419F-B4C5-AC033F40AC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5434DB-82A5-4C56-A28D-997ABEEE6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641F51-FD87-4ECC-9927-4D772CCD1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4E8141-508C-4BE7-803C-6DA207BDCF27}" type="datetimeFigureOut">
              <a:rPr lang="en-US" smtClean="0"/>
              <a:t>4/15/2020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8A3F1DF-F82F-44D0-9294-5147239DA1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A12720-F50B-41BE-A9B1-06DFEC13FF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E92D03-DC88-4D56-98BE-6102C5058B1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71046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3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21" name="Google Shape;21;p3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3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3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3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3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6" name="Google Shape;26;p3"/>
          <p:cNvSpPr txBox="1">
            <a:spLocks noGrp="1"/>
          </p:cNvSpPr>
          <p:nvPr>
            <p:ph type="title"/>
          </p:nvPr>
        </p:nvSpPr>
        <p:spPr>
          <a:xfrm>
            <a:off x="598100" y="2152347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200"/>
              <a:buNone/>
              <a:defRPr sz="4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7" name="Google Shape;27;p3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oogle Shape;29;p4"/>
          <p:cNvGrpSpPr/>
          <p:nvPr/>
        </p:nvGrpSpPr>
        <p:grpSpPr>
          <a:xfrm>
            <a:off x="0" y="3903669"/>
            <a:ext cx="9144000" cy="1239925"/>
            <a:chOff x="0" y="3903669"/>
            <a:chExt cx="9144000" cy="1239925"/>
          </a:xfrm>
        </p:grpSpPr>
        <p:sp>
          <p:nvSpPr>
            <p:cNvPr id="30" name="Google Shape;30;p4"/>
            <p:cNvSpPr/>
            <p:nvPr/>
          </p:nvSpPr>
          <p:spPr>
            <a:xfrm>
              <a:off x="8154895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4"/>
            <p:cNvSpPr/>
            <p:nvPr/>
          </p:nvSpPr>
          <p:spPr>
            <a:xfrm flipH="1">
              <a:off x="6181163" y="3903669"/>
              <a:ext cx="989100" cy="9879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4"/>
            <p:cNvSpPr/>
            <p:nvPr/>
          </p:nvSpPr>
          <p:spPr>
            <a:xfrm>
              <a:off x="7170274" y="3903669"/>
              <a:ext cx="989100" cy="9879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4"/>
            <p:cNvSpPr/>
            <p:nvPr/>
          </p:nvSpPr>
          <p:spPr>
            <a:xfrm rot="10800000">
              <a:off x="8154757" y="3903682"/>
              <a:ext cx="989100" cy="9879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4"/>
            <p:cNvSpPr/>
            <p:nvPr/>
          </p:nvSpPr>
          <p:spPr>
            <a:xfrm>
              <a:off x="0" y="4891594"/>
              <a:ext cx="9144000" cy="252000"/>
            </a:xfrm>
            <a:prstGeom prst="rect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5" name="Google Shape;35;p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4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37" name="Google Shape;37;p4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5"/>
          <p:cNvSpPr txBox="1">
            <a:spLocks noGrp="1"/>
          </p:cNvSpPr>
          <p:nvPr>
            <p:ph type="body" idx="1"/>
          </p:nvPr>
        </p:nvSpPr>
        <p:spPr>
          <a:xfrm>
            <a:off x="3117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1" name="Google Shape;41;p5"/>
          <p:cNvSpPr txBox="1">
            <a:spLocks noGrp="1"/>
          </p:cNvSpPr>
          <p:nvPr>
            <p:ph type="body" idx="2"/>
          </p:nvPr>
        </p:nvSpPr>
        <p:spPr>
          <a:xfrm>
            <a:off x="4832400" y="1229975"/>
            <a:ext cx="39999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2" name="Google Shape;42;p5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6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body" idx="1"/>
          </p:nvPr>
        </p:nvSpPr>
        <p:spPr>
          <a:xfrm>
            <a:off x="311700" y="1465804"/>
            <a:ext cx="2808000" cy="310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bg>
      <p:bgPr>
        <a:solidFill>
          <a:schemeClr val="accent4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" name="Google Shape;51;p8"/>
          <p:cNvGrpSpPr/>
          <p:nvPr/>
        </p:nvGrpSpPr>
        <p:grpSpPr>
          <a:xfrm>
            <a:off x="6098378" y="5"/>
            <a:ext cx="3045625" cy="2030570"/>
            <a:chOff x="6098378" y="5"/>
            <a:chExt cx="3045625" cy="2030570"/>
          </a:xfrm>
        </p:grpSpPr>
        <p:sp>
          <p:nvSpPr>
            <p:cNvPr id="52" name="Google Shape;52;p8"/>
            <p:cNvSpPr/>
            <p:nvPr/>
          </p:nvSpPr>
          <p:spPr>
            <a:xfrm>
              <a:off x="8128803" y="16"/>
              <a:ext cx="1015200" cy="1015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8"/>
            <p:cNvSpPr/>
            <p:nvPr/>
          </p:nvSpPr>
          <p:spPr>
            <a:xfrm flipH="1">
              <a:off x="7113463" y="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8"/>
            <p:cNvSpPr/>
            <p:nvPr/>
          </p:nvSpPr>
          <p:spPr>
            <a:xfrm rot="10800000" flipH="1">
              <a:off x="7113588" y="107"/>
              <a:ext cx="1015200" cy="1015200"/>
            </a:xfrm>
            <a:prstGeom prst="rtTriangle">
              <a:avLst/>
            </a:pr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8"/>
            <p:cNvSpPr/>
            <p:nvPr/>
          </p:nvSpPr>
          <p:spPr>
            <a:xfrm rot="10800000">
              <a:off x="6098378" y="97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8"/>
            <p:cNvSpPr/>
            <p:nvPr/>
          </p:nvSpPr>
          <p:spPr>
            <a:xfrm rot="10800000">
              <a:off x="8128789" y="1015375"/>
              <a:ext cx="1015200" cy="1015200"/>
            </a:xfrm>
            <a:prstGeom prst="rtTriangle">
              <a:avLst/>
            </a:pr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7" name="Google Shape;57;p8"/>
          <p:cNvSpPr txBox="1">
            <a:spLocks noGrp="1"/>
          </p:cNvSpPr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8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4572000" y="-17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61" name="Google Shape;6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62" name="Google Shape;62;p9"/>
          <p:cNvSpPr txBox="1">
            <a:spLocks noGrp="1"/>
          </p:cNvSpPr>
          <p:nvPr>
            <p:ph type="title"/>
          </p:nvPr>
        </p:nvSpPr>
        <p:spPr>
          <a:xfrm>
            <a:off x="265500" y="1151100"/>
            <a:ext cx="4045200" cy="1564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3" name="Google Shape;63;p9"/>
          <p:cNvSpPr txBox="1">
            <a:spLocks noGrp="1"/>
          </p:cNvSpPr>
          <p:nvPr>
            <p:ph type="subTitle" idx="1"/>
          </p:nvPr>
        </p:nvSpPr>
        <p:spPr>
          <a:xfrm>
            <a:off x="265500" y="2769001"/>
            <a:ext cx="4045200" cy="126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64" name="Google Shape;64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0"/>
          <p:cNvSpPr txBox="1">
            <a:spLocks noGrp="1"/>
          </p:cNvSpPr>
          <p:nvPr>
            <p:ph type="body" idx="1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68" name="Google Shape;68;p10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>
                <a:solidFill>
                  <a:schemeClr val="dk2"/>
                </a:solidFill>
              </a:defRPr>
            </a:lvl1pPr>
            <a:lvl2pPr lvl="1">
              <a:buNone/>
              <a:defRPr>
                <a:solidFill>
                  <a:schemeClr val="dk2"/>
                </a:solidFill>
              </a:defRPr>
            </a:lvl2pPr>
            <a:lvl3pPr lvl="2">
              <a:buNone/>
              <a:defRPr>
                <a:solidFill>
                  <a:schemeClr val="dk2"/>
                </a:solidFill>
              </a:defRPr>
            </a:lvl3pPr>
            <a:lvl4pPr lvl="3">
              <a:buNone/>
              <a:defRPr>
                <a:solidFill>
                  <a:schemeClr val="dk2"/>
                </a:solidFill>
              </a:defRPr>
            </a:lvl4pPr>
            <a:lvl5pPr lvl="4">
              <a:buNone/>
              <a:defRPr>
                <a:solidFill>
                  <a:schemeClr val="dk2"/>
                </a:solidFill>
              </a:defRPr>
            </a:lvl5pPr>
            <a:lvl6pPr lvl="5">
              <a:buNone/>
              <a:defRPr>
                <a:solidFill>
                  <a:schemeClr val="dk2"/>
                </a:solidFill>
              </a:defRPr>
            </a:lvl6pPr>
            <a:lvl7pPr lvl="6">
              <a:buNone/>
              <a:defRPr>
                <a:solidFill>
                  <a:schemeClr val="dk2"/>
                </a:solidFill>
              </a:defRPr>
            </a:lvl7pPr>
            <a:lvl8pPr lvl="7">
              <a:buNone/>
              <a:defRPr>
                <a:solidFill>
                  <a:schemeClr val="dk2"/>
                </a:solidFill>
              </a:defRPr>
            </a:lvl8pPr>
            <a:lvl9pPr lvl="8">
              <a:buNone/>
              <a:defRPr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geometric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Roboto"/>
              <a:buNone/>
              <a:defRPr sz="30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Roboto"/>
              <a:buChar char="●"/>
              <a:defRPr sz="18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●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Roboto"/>
              <a:buChar char="○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Roboto"/>
              <a:buChar char="■"/>
              <a:defRPr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60431" y="4651190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1pPr>
            <a:lvl2pPr lvl="1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2pPr>
            <a:lvl3pPr lvl="2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3pPr>
            <a:lvl4pPr lvl="3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4pPr>
            <a:lvl5pPr lvl="4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5pPr>
            <a:lvl6pPr lvl="5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6pPr>
            <a:lvl7pPr lvl="6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7pPr>
            <a:lvl8pPr lvl="7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8pPr>
            <a:lvl9pPr lvl="8" algn="r">
              <a:buNone/>
              <a:defRPr sz="1000">
                <a:solidFill>
                  <a:schemeClr val="lt1"/>
                </a:solidFill>
                <a:latin typeface="Roboto"/>
                <a:ea typeface="Roboto"/>
                <a:cs typeface="Roboto"/>
                <a:sym typeface="Roboto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60" r:id="rId12"/>
    <p:sldLayoutId id="2147483661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carecoordinator@tulane.edu" TargetMode="External"/><Relationship Id="rId2" Type="http://schemas.openxmlformats.org/officeDocument/2006/relationships/hyperlink" Target="tel:504-314-2277" TargetMode="Externa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nam03.safelinks.protection.outlook.com/?url=https%3A%2F%2Fwww.psychologytools.com%2Farticles%2Ffree-guide-to-living-with-worry-and-anxiety-amidst-global-uncertainty%2F&amp;data=02%7C01%7Csfoose%40tulane.edu%7C62bc39f2c2e84ef821f108d7d64937b0%7C9de9818325d94b139fc34de5489c1f3b%7C0%7C0%7C637213482264144897&amp;sdata=Xhvkfs7ZtUqEJK3nJlzTc7QnVLK8hUh3liQMDs0BqXg%3D&amp;reserved=0" TargetMode="External"/><Relationship Id="rId4" Type="http://schemas.openxmlformats.org/officeDocument/2006/relationships/hyperlink" Target="https://campushealth.tulane.edu/health-center/primary-care/infectious-disease-care/coronavirus-covid-19/coping-tools" TargetMode="Externa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s://campushealth.tulane.edu/caps" TargetMode="Externa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elf-compassion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centerformsc.org/10-self-compassion-practices-for-covid-19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EFD57C15-28F6-4350-8789-05DA81801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00250" y="0"/>
            <a:ext cx="51435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650433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02DA1B-BA34-43B8-A08C-45789FFA82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CAPS Services &amp; Additional Resources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90A892-9FBD-46D1-A23A-1EFBA1FB1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073426"/>
            <a:ext cx="7886700" cy="3559296"/>
          </a:xfrm>
        </p:spPr>
        <p:txBody>
          <a:bodyPr>
            <a:normAutofit fontScale="92500" lnSpcReduction="20000"/>
          </a:bodyPr>
          <a:lstStyle/>
          <a:p>
            <a:r>
              <a:rPr lang="en-US" dirty="0"/>
              <a:t>Emergency walk-in hours will be available at the Uptown CAPS location, Monday to Friday, 12:00 PM-4:00 PM.</a:t>
            </a:r>
          </a:p>
          <a:p>
            <a:r>
              <a:rPr lang="en-US" dirty="0"/>
              <a:t>Contact our Care Coordinator (for mental health referrals only)</a:t>
            </a:r>
            <a:br>
              <a:rPr lang="en-US" dirty="0"/>
            </a:br>
            <a:r>
              <a:rPr lang="en-US" dirty="0"/>
              <a:t>Phone: </a:t>
            </a:r>
            <a:r>
              <a:rPr lang="en-US" u="sng" dirty="0">
                <a:hlinkClick r:id="rId2"/>
              </a:rPr>
              <a:t>504-314-2277 </a:t>
            </a:r>
            <a:br>
              <a:rPr lang="en-US" dirty="0"/>
            </a:br>
            <a:r>
              <a:rPr lang="en-US" dirty="0"/>
              <a:t>Email: </a:t>
            </a:r>
            <a:r>
              <a:rPr lang="en-US" u="sng" dirty="0">
                <a:hlinkClick r:id="rId3"/>
              </a:rPr>
              <a:t>carecoordinator@tulane.edu</a:t>
            </a:r>
            <a:endParaRPr lang="en-US" u="sng" dirty="0"/>
          </a:p>
          <a:p>
            <a:r>
              <a:rPr lang="en-US" dirty="0"/>
              <a:t>The Line is available 24/7 to Tulane students. Call or text The Line, 24/7, at (504) 264-6074.</a:t>
            </a:r>
          </a:p>
          <a:p>
            <a:r>
              <a:rPr lang="en-US" dirty="0">
                <a:hlinkClick r:id="rId4"/>
              </a:rPr>
              <a:t>https://campushealth.tulane.edu/health-center/primary-care/infectious-disease-care/coronavirus-covid-19/coping-tools</a:t>
            </a:r>
            <a:endParaRPr lang="en-US" dirty="0"/>
          </a:p>
          <a:p>
            <a:r>
              <a:rPr lang="en-US" dirty="0"/>
              <a:t>For students with Tulane Student Health Insurance, access tele-mental health services at betterhelp.com.</a:t>
            </a:r>
          </a:p>
          <a:p>
            <a:r>
              <a:rPr lang="en-US" u="sng" dirty="0">
                <a:hlinkClick r:id="rId5"/>
              </a:rPr>
              <a:t>https://www.psychologytools.com/articles/free-guide-to-living-with-worry-and-anxiety-amidst-global-uncertainty/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301439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YOUR COMPASSION DOES NOT INCLUDE YOURSELF IT IS INCOMPLETE JACK ...">
            <a:extLst>
              <a:ext uri="{FF2B5EF4-FFF2-40B4-BE49-F238E27FC236}">
                <a16:creationId xmlns:a16="http://schemas.microsoft.com/office/drawing/2014/main" id="{96C73653-00A9-40BE-86F0-6006B6FEB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0750" y="85725"/>
            <a:ext cx="4762500" cy="49720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377790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1A7E58-4C7D-4E02-AED3-9D60245A07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3544" y="740569"/>
            <a:ext cx="5012998" cy="3655219"/>
          </a:xfrm>
        </p:spPr>
        <p:txBody>
          <a:bodyPr>
            <a:normAutofit fontScale="92500"/>
          </a:bodyPr>
          <a:lstStyle/>
          <a:p>
            <a:r>
              <a:rPr lang="en-US" dirty="0"/>
              <a:t>Keep your computer muted</a:t>
            </a:r>
          </a:p>
          <a:p>
            <a:r>
              <a:rPr lang="en-US" dirty="0"/>
              <a:t>Feel free to turn off the video</a:t>
            </a:r>
          </a:p>
          <a:p>
            <a:r>
              <a:rPr lang="en-US" dirty="0"/>
              <a:t>Use the ‘chat’ feature to ask questions</a:t>
            </a:r>
          </a:p>
          <a:p>
            <a:r>
              <a:rPr lang="en-US" dirty="0"/>
              <a:t>Share with friends!</a:t>
            </a:r>
          </a:p>
          <a:p>
            <a:r>
              <a:rPr lang="en-US" dirty="0"/>
              <a:t>Find recorded episodes at:</a:t>
            </a:r>
          </a:p>
          <a:p>
            <a:pPr marL="0" indent="0">
              <a:buNone/>
            </a:pPr>
            <a:r>
              <a:rPr lang="en-US" dirty="0">
                <a:hlinkClick r:id="rId2"/>
              </a:rPr>
              <a:t>https://campushealth.tulane.edu/caps </a:t>
            </a:r>
            <a:endParaRPr lang="en-US" dirty="0"/>
          </a:p>
          <a:p>
            <a:r>
              <a:rPr lang="en-US" dirty="0"/>
              <a:t>Follow us on Instagram @</a:t>
            </a:r>
            <a:r>
              <a:rPr lang="en-US" dirty="0" err="1"/>
              <a:t>tucampushealth</a:t>
            </a:r>
            <a:r>
              <a:rPr lang="en-US" dirty="0"/>
              <a:t> for updates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25CD84F-C198-47EA-ACDD-4F9763555879}"/>
              </a:ext>
            </a:extLst>
          </p:cNvPr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Zoom-land Ground Rules</a:t>
            </a:r>
          </a:p>
        </p:txBody>
      </p:sp>
    </p:spTree>
    <p:extLst>
      <p:ext uri="{BB962C8B-B14F-4D97-AF65-F5344CB8AC3E}">
        <p14:creationId xmlns:p14="http://schemas.microsoft.com/office/powerpoint/2010/main" val="10535935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3"/>
          <p:cNvSpPr txBox="1">
            <a:spLocks noGrp="1"/>
          </p:cNvSpPr>
          <p:nvPr>
            <p:ph type="ctrTitle"/>
          </p:nvPr>
        </p:nvSpPr>
        <p:spPr>
          <a:xfrm>
            <a:off x="598100" y="1851422"/>
            <a:ext cx="8222100" cy="838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/>
              <a:t>Self-Compassion During a Pandemic</a:t>
            </a:r>
            <a:endParaRPr sz="4800"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1"/>
          </p:nvPr>
        </p:nvSpPr>
        <p:spPr>
          <a:xfrm>
            <a:off x="598088" y="2715913"/>
            <a:ext cx="8222100" cy="432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/>
              <a:t>Dr. Dani Archie</a:t>
            </a:r>
            <a:endParaRPr sz="300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What is compassion?</a:t>
            </a:r>
            <a:endParaRPr b="1"/>
          </a:p>
        </p:txBody>
      </p:sp>
      <p:pic>
        <p:nvPicPr>
          <p:cNvPr id="92" name="Google Shape;92;p14"/>
          <p:cNvPicPr preferRelativeResize="0"/>
          <p:nvPr/>
        </p:nvPicPr>
        <p:blipFill rotWithShape="1">
          <a:blip r:embed="rId3">
            <a:alphaModFix/>
          </a:blip>
          <a:srcRect l="24676" t="49998" r="34495" b="16696"/>
          <a:stretch/>
        </p:blipFill>
        <p:spPr>
          <a:xfrm>
            <a:off x="311700" y="1099712"/>
            <a:ext cx="6419326" cy="2944074"/>
          </a:xfrm>
          <a:prstGeom prst="rect">
            <a:avLst/>
          </a:prstGeom>
          <a:noFill/>
          <a:ln>
            <a:noFill/>
          </a:ln>
        </p:spPr>
      </p:pic>
      <p:sp>
        <p:nvSpPr>
          <p:cNvPr id="93" name="Google Shape;93;p14"/>
          <p:cNvSpPr txBox="1"/>
          <p:nvPr/>
        </p:nvSpPr>
        <p:spPr>
          <a:xfrm>
            <a:off x="7063925" y="1020650"/>
            <a:ext cx="1866600" cy="236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Think of a time that you felt compassion for another person.</a:t>
            </a:r>
            <a:endParaRPr sz="2400" b="1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Why Self-Compassion? </a:t>
            </a:r>
            <a:endParaRPr/>
          </a:p>
        </p:txBody>
      </p:sp>
      <p:sp>
        <p:nvSpPr>
          <p:cNvPr id="99" name="Google Shape;99;p15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Practicing self-compassion leads to:</a:t>
            </a:r>
            <a:endParaRPr sz="2000"/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Lower depression and anxiety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Increased life satisfaction and happiness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Increased motivation and productivity 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Improved resiliency to stress</a:t>
            </a:r>
            <a:endParaRPr sz="2000"/>
          </a:p>
          <a:p>
            <a:pPr marL="45720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16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1: Mindful Awareness</a:t>
            </a:r>
            <a:endParaRPr/>
          </a:p>
        </p:txBody>
      </p:sp>
      <p:sp>
        <p:nvSpPr>
          <p:cNvPr id="105" name="Google Shape;105;p16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“This is a moment of suffering”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What emotions are you experiencing?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What physiological sensations are you experiencing? </a:t>
            </a:r>
            <a:endParaRPr sz="2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17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2: Common Humanity</a:t>
            </a:r>
            <a:endParaRPr/>
          </a:p>
        </p:txBody>
      </p:sp>
      <p:sp>
        <p:nvSpPr>
          <p:cNvPr id="111" name="Google Shape;111;p17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“Suffering is a part of life”, “I’m not alone”, “Many people are struggling right now”, “We all make mistakes”</a:t>
            </a:r>
            <a:endParaRPr sz="2400"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 sz="240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Everyone deserves understanding and care, so that means you too</a:t>
            </a:r>
            <a:endParaRPr sz="2400"/>
          </a:p>
          <a:p>
            <a:pPr marL="914400" lvl="1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en" sz="2000"/>
              <a:t>Remember the feeling of compassion from earlier </a:t>
            </a:r>
            <a:endParaRPr sz="20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8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Step 3: Be Kind to Yourself</a:t>
            </a:r>
            <a:endParaRPr/>
          </a:p>
        </p:txBody>
      </p:sp>
      <p:sp>
        <p:nvSpPr>
          <p:cNvPr id="117" name="Google Shape;117;p18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Use supportive touch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Create self-affirmations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Talk to yourself as you would a close friend 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Challenge self-criticism compassionately</a:t>
            </a:r>
            <a:endParaRPr sz="2400" dirty="0"/>
          </a:p>
          <a:p>
            <a:pPr marL="457200" lvl="0" indent="-381000" algn="l" rtl="0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 dirty="0"/>
              <a:t>Forgive yourself</a:t>
            </a:r>
            <a:endParaRPr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9"/>
          <p:cNvSpPr txBox="1">
            <a:spLocks noGrp="1"/>
          </p:cNvSpPr>
          <p:nvPr>
            <p:ph type="title"/>
          </p:nvPr>
        </p:nvSpPr>
        <p:spPr>
          <a:xfrm>
            <a:off x="311700" y="410000"/>
            <a:ext cx="8520600" cy="60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more information on self-compassion</a:t>
            </a:r>
            <a:endParaRPr/>
          </a:p>
        </p:txBody>
      </p:sp>
      <p:sp>
        <p:nvSpPr>
          <p:cNvPr id="123" name="Google Shape;123;p19"/>
          <p:cNvSpPr txBox="1">
            <a:spLocks noGrp="1"/>
          </p:cNvSpPr>
          <p:nvPr>
            <p:ph type="body" idx="1"/>
          </p:nvPr>
        </p:nvSpPr>
        <p:spPr>
          <a:xfrm>
            <a:off x="311700" y="1229875"/>
            <a:ext cx="8520600" cy="3339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Char char="-"/>
            </a:pPr>
            <a:r>
              <a:rPr lang="en" u="sng">
                <a:solidFill>
                  <a:srgbClr val="000000"/>
                </a:solidFill>
                <a:hlinkClick r:id="rId3"/>
              </a:rPr>
              <a:t>https://self-compassion.org/</a:t>
            </a:r>
            <a:endParaRPr>
              <a:solidFill>
                <a:srgbClr val="000000"/>
              </a:solidFill>
            </a:endParaRPr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000000"/>
              </a:solidFill>
            </a:endParaRPr>
          </a:p>
          <a:p>
            <a:pPr marL="457200" lvl="0" indent="-342900" algn="l" rtl="0">
              <a:spcBef>
                <a:spcPts val="1600"/>
              </a:spcBef>
              <a:spcAft>
                <a:spcPts val="0"/>
              </a:spcAft>
              <a:buSzPts val="1800"/>
              <a:buChar char="-"/>
            </a:pPr>
            <a:r>
              <a:rPr lang="en" u="sng">
                <a:solidFill>
                  <a:srgbClr val="000000"/>
                </a:solidFill>
                <a:hlinkClick r:id="rId4"/>
              </a:rPr>
              <a:t>https://centerformsc.org/10-self-compassion-practices-for-covid-19/</a:t>
            </a:r>
            <a:r>
              <a:rPr lang="en"/>
              <a:t> </a:t>
            </a:r>
            <a:endParaRPr/>
          </a:p>
          <a:p>
            <a:pPr marL="45720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Geometric">
  <a:themeElements>
    <a:clrScheme name="Geometric">
      <a:dk1>
        <a:srgbClr val="2A3990"/>
      </a:dk1>
      <a:lt1>
        <a:srgbClr val="FFFFFF"/>
      </a:lt1>
      <a:dk2>
        <a:srgbClr val="434343"/>
      </a:dk2>
      <a:lt2>
        <a:srgbClr val="999999"/>
      </a:lt2>
      <a:accent1>
        <a:srgbClr val="212D74"/>
      </a:accent1>
      <a:accent2>
        <a:srgbClr val="3949AB"/>
      </a:accent2>
      <a:accent3>
        <a:srgbClr val="9C254D"/>
      </a:accent3>
      <a:accent4>
        <a:srgbClr val="D23369"/>
      </a:accent4>
      <a:accent5>
        <a:srgbClr val="F06292"/>
      </a:accent5>
      <a:accent6>
        <a:srgbClr val="7890CD"/>
      </a:accent6>
      <a:hlink>
        <a:srgbClr val="F06292"/>
      </a:hlink>
      <a:folHlink>
        <a:srgbClr val="F0629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1285</TotalTime>
  <Words>336</Words>
  <Application>Microsoft Office PowerPoint</Application>
  <PresentationFormat>On-screen Show (16:9)</PresentationFormat>
  <Paragraphs>46</Paragraphs>
  <Slides>11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4" baseType="lpstr">
      <vt:lpstr>Roboto</vt:lpstr>
      <vt:lpstr>Arial</vt:lpstr>
      <vt:lpstr>Geometric</vt:lpstr>
      <vt:lpstr>PowerPoint Presentation</vt:lpstr>
      <vt:lpstr>PowerPoint Presentation</vt:lpstr>
      <vt:lpstr>Self-Compassion During a Pandemic</vt:lpstr>
      <vt:lpstr>What is compassion?</vt:lpstr>
      <vt:lpstr>Why Self-Compassion? </vt:lpstr>
      <vt:lpstr>Step 1: Mindful Awareness</vt:lpstr>
      <vt:lpstr>Step 2: Common Humanity</vt:lpstr>
      <vt:lpstr>Step 3: Be Kind to Yourself</vt:lpstr>
      <vt:lpstr>For more information on self-compassion</vt:lpstr>
      <vt:lpstr>CAPS Services &amp; Additional Resources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Self-Compassion During a Pandemic</dc:title>
  <cp:lastModifiedBy>Foose, Shawna L</cp:lastModifiedBy>
  <cp:revision>4</cp:revision>
  <dcterms:modified xsi:type="dcterms:W3CDTF">2020-04-15T16:15:13Z</dcterms:modified>
</cp:coreProperties>
</file>